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322" r:id="rId3"/>
    <p:sldId id="334" r:id="rId4"/>
    <p:sldId id="335" r:id="rId5"/>
    <p:sldId id="323" r:id="rId6"/>
    <p:sldId id="333" r:id="rId7"/>
    <p:sldId id="332" r:id="rId8"/>
    <p:sldId id="301" r:id="rId9"/>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FF"/>
    <a:srgbClr val="33CC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70" autoAdjust="0"/>
    <p:restoredTop sz="94580" autoAdjust="0"/>
  </p:normalViewPr>
  <p:slideViewPr>
    <p:cSldViewPr>
      <p:cViewPr varScale="1">
        <p:scale>
          <a:sx n="66" d="100"/>
          <a:sy n="66" d="100"/>
        </p:scale>
        <p:origin x="-138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208B0F-64B3-48F4-B119-A7EEF71C78D8}" type="datetimeFigureOut">
              <a:rPr lang="bg-BG" smtClean="0"/>
              <a:pPr/>
              <a:t>21.10.2018 г.</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186CE4-0821-4ADF-BE16-B6119DF44014}" type="slidenum">
              <a:rPr lang="bg-BG" smtClean="0"/>
              <a:pPr/>
              <a:t>‹#›</a:t>
            </a:fld>
            <a:endParaRPr lang="bg-BG"/>
          </a:p>
        </p:txBody>
      </p:sp>
    </p:spTree>
    <p:extLst>
      <p:ext uri="{BB962C8B-B14F-4D97-AF65-F5344CB8AC3E}">
        <p14:creationId xmlns="" xmlns:p14="http://schemas.microsoft.com/office/powerpoint/2010/main" val="970383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1143000" y="685800"/>
            <a:ext cx="4572000" cy="3429000"/>
          </a:xfrm>
          <a:ln/>
        </p:spPr>
      </p:sp>
      <p:sp>
        <p:nvSpPr>
          <p:cNvPr id="5017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7C4F8C-84D2-44CA-8E40-0BB64EC88567}" type="slidenum">
              <a:rPr lang="bg-BG" altLang="en-US" smtClean="0"/>
              <a:pPr eaLnBrk="1" hangingPunct="1"/>
              <a:t>1</a:t>
            </a:fld>
            <a:endParaRPr lang="bg-BG"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1143000" y="685800"/>
            <a:ext cx="4572000" cy="3429000"/>
          </a:xfrm>
          <a:ln/>
        </p:spPr>
      </p:sp>
      <p:sp>
        <p:nvSpPr>
          <p:cNvPr id="5017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7C4F8C-84D2-44CA-8E40-0BB64EC88567}" type="slidenum">
              <a:rPr lang="bg-BG" altLang="en-US" smtClean="0"/>
              <a:pPr eaLnBrk="1" hangingPunct="1"/>
              <a:t>7</a:t>
            </a:fld>
            <a:endParaRPr lang="bg-BG"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143000" y="685800"/>
            <a:ext cx="4572000" cy="3429000"/>
          </a:xfrm>
          <a:ln/>
        </p:spPr>
      </p:sp>
      <p:sp>
        <p:nvSpPr>
          <p:cNvPr id="6144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
        <p:nvSpPr>
          <p:cNvPr id="6144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072EB81-9B5D-48EF-ACB3-3D37756BA534}" type="slidenum">
              <a:rPr lang="bg-BG" altLang="en-US" smtClean="0"/>
              <a:pPr eaLnBrk="1" hangingPunct="1"/>
              <a:t>8</a:t>
            </a:fld>
            <a:endParaRPr lang="bg-BG"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706828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3117418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584053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911548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4181271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2767241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2039112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425153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1865340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335072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146656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5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g-B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61E21-10EA-452C-ABD6-CB14A26D7735}" type="datetimeFigureOut">
              <a:rPr lang="bg-BG" smtClean="0"/>
              <a:pPr/>
              <a:t>21.10.2018 г.</a:t>
            </a:fld>
            <a:endParaRPr lang="bg-B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1605812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58888" y="1628775"/>
            <a:ext cx="6834187" cy="2376488"/>
          </a:xfrm>
        </p:spPr>
        <p:txBody>
          <a:bodyPr>
            <a:noAutofit/>
          </a:bodyPr>
          <a:lstStyle/>
          <a:p>
            <a:pPr>
              <a:defRPr/>
            </a:pPr>
            <a:r>
              <a:rPr lang="en-US" sz="2400" b="1" dirty="0" smtClean="0">
                <a:solidFill>
                  <a:srgbClr val="002060"/>
                </a:solidFill>
                <a:effectLst>
                  <a:outerShdw blurRad="38100" dist="38100" dir="2700000" algn="tl">
                    <a:srgbClr val="C0C0C0"/>
                  </a:outerShdw>
                </a:effectLst>
              </a:rPr>
              <a:t>GOSCIENCE TRAINING:</a:t>
            </a:r>
            <a:br>
              <a:rPr lang="en-US" sz="2400" b="1" dirty="0" smtClean="0">
                <a:solidFill>
                  <a:srgbClr val="002060"/>
                </a:solidFill>
                <a:effectLst>
                  <a:outerShdw blurRad="38100" dist="38100" dir="2700000" algn="tl">
                    <a:srgbClr val="C0C0C0"/>
                  </a:outerShdw>
                </a:effectLst>
              </a:rPr>
            </a:br>
            <a:r>
              <a:rPr lang="en-US" sz="2400" b="1" dirty="0" smtClean="0">
                <a:solidFill>
                  <a:srgbClr val="002060"/>
                </a:solidFill>
                <a:effectLst>
                  <a:outerShdw blurRad="38100" dist="38100" dir="2700000" algn="tl">
                    <a:srgbClr val="C0C0C0"/>
                  </a:outerShdw>
                </a:effectLst>
              </a:rPr>
              <a:t>ENHANCING COMPREHENSION IN SCIENCE EDUCATION</a:t>
            </a:r>
            <a:br>
              <a:rPr lang="en-US" sz="2400" b="1" dirty="0" smtClean="0">
                <a:solidFill>
                  <a:srgbClr val="002060"/>
                </a:solidFill>
                <a:effectLst>
                  <a:outerShdw blurRad="38100" dist="38100" dir="2700000" algn="tl">
                    <a:srgbClr val="C0C0C0"/>
                  </a:outerShdw>
                </a:effectLst>
              </a:rPr>
            </a:br>
            <a:r>
              <a:rPr lang="bg-BG" altLang="en-US" sz="2400" b="1" dirty="0" smtClean="0">
                <a:solidFill>
                  <a:srgbClr val="002060"/>
                </a:solidFill>
                <a:latin typeface="Arial" charset="0"/>
              </a:rPr>
              <a:t/>
            </a:r>
            <a:br>
              <a:rPr lang="bg-BG" altLang="en-US" sz="2400" b="1" dirty="0" smtClean="0">
                <a:solidFill>
                  <a:srgbClr val="002060"/>
                </a:solidFill>
                <a:latin typeface="Arial" charset="0"/>
              </a:rPr>
            </a:br>
            <a:r>
              <a:rPr lang="bg-BG" altLang="en-US" sz="2400" b="1" dirty="0" smtClean="0">
                <a:solidFill>
                  <a:srgbClr val="002060"/>
                </a:solidFill>
                <a:latin typeface="Arial" charset="0"/>
              </a:rPr>
              <a:t/>
            </a:r>
            <a:br>
              <a:rPr lang="bg-BG" altLang="en-US" sz="2400" b="1" dirty="0" smtClean="0">
                <a:solidFill>
                  <a:srgbClr val="002060"/>
                </a:solidFill>
                <a:latin typeface="Arial" charset="0"/>
              </a:rPr>
            </a:br>
            <a:r>
              <a:rPr lang="bg-BG" altLang="en-US" sz="2400" b="1" dirty="0" smtClean="0">
                <a:solidFill>
                  <a:srgbClr val="002060"/>
                </a:solidFill>
                <a:latin typeface="Arial" charset="0"/>
              </a:rPr>
              <a:t/>
            </a:r>
            <a:br>
              <a:rPr lang="bg-BG" altLang="en-US" sz="2400" b="1" dirty="0" smtClean="0">
                <a:solidFill>
                  <a:srgbClr val="002060"/>
                </a:solidFill>
                <a:latin typeface="Arial" charset="0"/>
              </a:rPr>
            </a:br>
            <a:endParaRPr lang="bg-BG" altLang="en-US" sz="2400" b="1" dirty="0" smtClean="0">
              <a:solidFill>
                <a:srgbClr val="002060"/>
              </a:solidFill>
              <a:latin typeface="Arial" charset="0"/>
            </a:endParaRPr>
          </a:p>
        </p:txBody>
      </p:sp>
      <p:sp>
        <p:nvSpPr>
          <p:cNvPr id="3075" name="Rectangle 3"/>
          <p:cNvSpPr>
            <a:spLocks noGrp="1" noChangeArrowheads="1"/>
          </p:cNvSpPr>
          <p:nvPr>
            <p:ph type="subTitle" idx="1"/>
          </p:nvPr>
        </p:nvSpPr>
        <p:spPr>
          <a:xfrm>
            <a:off x="1403350" y="3429000"/>
            <a:ext cx="6400800" cy="2497138"/>
          </a:xfrm>
        </p:spPr>
        <p:txBody>
          <a:bodyPr/>
          <a:lstStyle/>
          <a:p>
            <a:pPr>
              <a:defRPr/>
            </a:pPr>
            <a:r>
              <a:rPr lang="lv-LV" b="1" dirty="0" smtClean="0">
                <a:solidFill>
                  <a:srgbClr val="C00000"/>
                </a:solidFill>
                <a:effectLst>
                  <a:outerShdw blurRad="38100" dist="38100" dir="2700000" algn="tl">
                    <a:srgbClr val="000000">
                      <a:alpha val="43137"/>
                    </a:srgbClr>
                  </a:outerShdw>
                </a:effectLst>
              </a:rPr>
              <a:t>The importance of vocabulary in science education</a:t>
            </a:r>
            <a:r>
              <a:rPr lang="bg-BG" b="1" dirty="0" smtClean="0">
                <a:solidFill>
                  <a:srgbClr val="C00000"/>
                </a:solidFill>
                <a:effectLst>
                  <a:outerShdw blurRad="38100" dist="38100" dir="2700000" algn="tl">
                    <a:srgbClr val="000000">
                      <a:alpha val="43137"/>
                    </a:srgbClr>
                  </a:outerShdw>
                </a:effectLst>
              </a:rPr>
              <a:t> </a:t>
            </a:r>
            <a:endParaRPr lang="en-US" b="1" dirty="0" smtClean="0">
              <a:solidFill>
                <a:srgbClr val="C00000"/>
              </a:solidFill>
              <a:effectLst>
                <a:outerShdw blurRad="38100" dist="38100" dir="2700000" algn="tl">
                  <a:srgbClr val="000000">
                    <a:alpha val="43137"/>
                  </a:srgbClr>
                </a:outerShdw>
              </a:effectLst>
            </a:endParaRPr>
          </a:p>
          <a:p>
            <a:pPr>
              <a:defRPr/>
            </a:pPr>
            <a:endParaRPr lang="en-US" altLang="en-US" sz="2900" b="1" dirty="0" smtClean="0">
              <a:solidFill>
                <a:srgbClr val="002060"/>
              </a:solidFill>
              <a:effectLst>
                <a:outerShdw blurRad="38100" dist="38100" dir="2700000" algn="tl">
                  <a:srgbClr val="C0C0C0"/>
                </a:outerShdw>
              </a:effectLst>
              <a:latin typeface="Garamond" pitchFamily="18" charset="0"/>
            </a:endParaRPr>
          </a:p>
          <a:p>
            <a:pPr eaLnBrk="1" hangingPunct="1">
              <a:defRPr/>
            </a:pPr>
            <a:r>
              <a:rPr lang="en-US" altLang="en-US" sz="1800" b="1" dirty="0" smtClean="0">
                <a:solidFill>
                  <a:srgbClr val="002060"/>
                </a:solidFill>
                <a:effectLst>
                  <a:outerShdw blurRad="38100" dist="38100" dir="2700000" algn="tl">
                    <a:srgbClr val="C0C0C0"/>
                  </a:outerShdw>
                </a:effectLst>
              </a:rPr>
              <a:t>22-26 October 2018, Vidin, Bulgaria</a:t>
            </a:r>
            <a:endParaRPr lang="bg-BG" altLang="en-US" sz="1800" b="1" dirty="0">
              <a:solidFill>
                <a:srgbClr val="002060"/>
              </a:solidFill>
              <a:effectLst>
                <a:outerShdw blurRad="38100" dist="38100" dir="2700000" algn="tl">
                  <a:srgbClr val="C0C0C0"/>
                </a:outerShdw>
              </a:effectLst>
            </a:endParaRPr>
          </a:p>
          <a:p>
            <a:pPr algn="r" eaLnBrk="1" hangingPunct="1">
              <a:defRPr/>
            </a:pPr>
            <a:endParaRPr lang="bg-BG" altLang="en-US" sz="1200" i="1" dirty="0" smtClean="0">
              <a:solidFill>
                <a:srgbClr val="002060"/>
              </a:solidFill>
              <a:latin typeface="Arial" charset="0"/>
            </a:endParaRPr>
          </a:p>
          <a:p>
            <a:pPr algn="r" eaLnBrk="1" hangingPunct="1">
              <a:defRPr/>
            </a:pPr>
            <a:endParaRPr lang="bg-BG" altLang="en-US" sz="1200" i="1" dirty="0" smtClean="0">
              <a:solidFill>
                <a:srgbClr val="002060"/>
              </a:solidFill>
              <a:latin typeface="Arial" charset="0"/>
            </a:endParaRPr>
          </a:p>
        </p:txBody>
      </p:sp>
      <p:sp>
        <p:nvSpPr>
          <p:cNvPr id="3076" name="Rectangle 9"/>
          <p:cNvSpPr>
            <a:spLocks noChangeArrowheads="1"/>
          </p:cNvSpPr>
          <p:nvPr/>
        </p:nvSpPr>
        <p:spPr bwMode="auto">
          <a:xfrm>
            <a:off x="0" y="0"/>
            <a:ext cx="9144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77" name="Rectangle 10"/>
          <p:cNvSpPr>
            <a:spLocks noChangeArrowheads="1"/>
          </p:cNvSpPr>
          <p:nvPr/>
        </p:nvSpPr>
        <p:spPr bwMode="auto">
          <a:xfrm>
            <a:off x="0" y="457200"/>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sp>
        <p:nvSpPr>
          <p:cNvPr id="3078" name="Rectangle 11"/>
          <p:cNvSpPr>
            <a:spLocks noChangeArrowheads="1"/>
          </p:cNvSpPr>
          <p:nvPr/>
        </p:nvSpPr>
        <p:spPr bwMode="auto">
          <a:xfrm>
            <a:off x="0" y="1104900"/>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pic>
        <p:nvPicPr>
          <p:cNvPr id="3080" name="Picture 6"/>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486525" y="0"/>
            <a:ext cx="2657475" cy="771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1"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0" y="26988"/>
            <a:ext cx="2176463" cy="744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Rectangle 1"/>
          <p:cNvSpPr/>
          <p:nvPr/>
        </p:nvSpPr>
        <p:spPr>
          <a:xfrm>
            <a:off x="7386" y="6488668"/>
            <a:ext cx="2863284" cy="369332"/>
          </a:xfrm>
          <a:prstGeom prst="rect">
            <a:avLst/>
          </a:prstGeom>
        </p:spPr>
        <p:txBody>
          <a:bodyPr wrap="none">
            <a:spAutoFit/>
          </a:bodyPr>
          <a:lstStyle/>
          <a:p>
            <a:r>
              <a:rPr lang="en-US" b="1" dirty="0">
                <a:solidFill>
                  <a:srgbClr val="002060"/>
                </a:solidFill>
                <a:effectLst>
                  <a:outerShdw blurRad="38100" dist="38100" dir="2700000" algn="tl">
                    <a:srgbClr val="C0C0C0"/>
                  </a:outerShdw>
                </a:effectLst>
              </a:rPr>
              <a:t>2017-1-BG01-KA201-036209</a:t>
            </a:r>
            <a:endParaRPr lang="bg-BG" b="1" dirty="0">
              <a:solidFill>
                <a:srgbClr val="002060"/>
              </a:solidFill>
              <a:effectLst>
                <a:outerShdw blurRad="38100" dist="38100" dir="2700000" algn="tl">
                  <a:srgbClr val="C0C0C0"/>
                </a:outerShdw>
              </a:effectLst>
            </a:endParaRPr>
          </a:p>
        </p:txBody>
      </p:sp>
    </p:spTree>
    <p:extLst>
      <p:ext uri="{BB962C8B-B14F-4D97-AF65-F5344CB8AC3E}">
        <p14:creationId xmlns="" xmlns:p14="http://schemas.microsoft.com/office/powerpoint/2010/main" val="268044520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Why vocabulary</a:t>
            </a:r>
            <a:endParaRPr lang="bg-BG" dirty="0">
              <a:solidFill>
                <a:srgbClr val="002060"/>
              </a:solidFill>
            </a:endParaRPr>
          </a:p>
        </p:txBody>
      </p:sp>
      <p:sp>
        <p:nvSpPr>
          <p:cNvPr id="3" name="Content Placeholder 2"/>
          <p:cNvSpPr>
            <a:spLocks noGrp="1"/>
          </p:cNvSpPr>
          <p:nvPr>
            <p:ph idx="1"/>
          </p:nvPr>
        </p:nvSpPr>
        <p:spPr>
          <a:xfrm>
            <a:off x="457200" y="1268760"/>
            <a:ext cx="8229600" cy="4857403"/>
          </a:xfrm>
        </p:spPr>
        <p:txBody>
          <a:bodyPr>
            <a:noAutofit/>
          </a:bodyPr>
          <a:lstStyle/>
          <a:p>
            <a:r>
              <a:rPr lang="en-US" sz="2000" dirty="0" smtClean="0"/>
              <a:t>A strong focus on vocabulary helps students understand and communicate using appropriate </a:t>
            </a:r>
            <a:r>
              <a:rPr lang="en-US" sz="2000" dirty="0" smtClean="0"/>
              <a:t>terminology.</a:t>
            </a:r>
          </a:p>
          <a:p>
            <a:endParaRPr lang="en-US" sz="2000" dirty="0" smtClean="0"/>
          </a:p>
          <a:p>
            <a:r>
              <a:rPr lang="en-US" sz="2000" dirty="0" smtClean="0"/>
              <a:t>Vocabulary </a:t>
            </a:r>
            <a:r>
              <a:rPr lang="en-US" sz="2000" dirty="0" smtClean="0"/>
              <a:t>knowledge is important because it encompasses all the words we must know to access our background knowledge, express our ideas and communicate effectively, and learn about new concepts. </a:t>
            </a:r>
            <a:endParaRPr lang="en-US" sz="2000" dirty="0" smtClean="0"/>
          </a:p>
          <a:p>
            <a:endParaRPr lang="en-US" sz="2000" dirty="0" smtClean="0"/>
          </a:p>
          <a:p>
            <a:r>
              <a:rPr lang="en-US" sz="2000" dirty="0" smtClean="0"/>
              <a:t>Students</a:t>
            </a:r>
            <a:r>
              <a:rPr lang="en-US" sz="2000" dirty="0" smtClean="0"/>
              <a:t>’ word knowledge is linked strongly to academic success because students who have large vocabularies can understand new ideas and concepts more quickly than students with limited vocabularies.</a:t>
            </a:r>
            <a:r>
              <a:rPr lang="en-US" sz="2000" dirty="0" smtClean="0"/>
              <a:t> </a:t>
            </a:r>
          </a:p>
          <a:p>
            <a:endParaRPr lang="en-US" sz="2000" dirty="0" smtClean="0"/>
          </a:p>
          <a:p>
            <a:r>
              <a:rPr lang="en-US" sz="2000" dirty="0" smtClean="0"/>
              <a:t>Learning the language of science is a major part (if not the major part) of science education.</a:t>
            </a:r>
            <a:endParaRPr lang="bg-BG" sz="2000" dirty="0"/>
          </a:p>
        </p:txBody>
      </p:sp>
    </p:spTree>
    <p:extLst>
      <p:ext uri="{BB962C8B-B14F-4D97-AF65-F5344CB8AC3E}">
        <p14:creationId xmlns="" xmlns:p14="http://schemas.microsoft.com/office/powerpoint/2010/main" val="3622807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Autofit/>
          </a:bodyPr>
          <a:lstStyle/>
          <a:p>
            <a:r>
              <a:rPr lang="en-US" sz="3600" dirty="0" smtClean="0">
                <a:solidFill>
                  <a:srgbClr val="002060"/>
                </a:solidFill>
              </a:rPr>
              <a:t>What does the </a:t>
            </a:r>
            <a:r>
              <a:rPr lang="en-US" sz="3200" dirty="0" smtClean="0">
                <a:solidFill>
                  <a:srgbClr val="002060"/>
                </a:solidFill>
              </a:rPr>
              <a:t>language</a:t>
            </a:r>
            <a:r>
              <a:rPr lang="en-US" sz="3600" dirty="0" smtClean="0">
                <a:solidFill>
                  <a:srgbClr val="002060"/>
                </a:solidFill>
              </a:rPr>
              <a:t> of science look like</a:t>
            </a:r>
            <a:endParaRPr lang="bg-BG" sz="3600" dirty="0" smtClean="0">
              <a:solidFill>
                <a:srgbClr val="002060"/>
              </a:solidFill>
            </a:endParaRPr>
          </a:p>
        </p:txBody>
      </p:sp>
      <p:graphicFrame>
        <p:nvGraphicFramePr>
          <p:cNvPr id="4" name="Content Placeholder 3"/>
          <p:cNvGraphicFramePr>
            <a:graphicFrameLocks noGrp="1"/>
          </p:cNvGraphicFramePr>
          <p:nvPr>
            <p:ph idx="1"/>
          </p:nvPr>
        </p:nvGraphicFramePr>
        <p:xfrm>
          <a:off x="467544" y="1052736"/>
          <a:ext cx="8435280" cy="5368933"/>
        </p:xfrm>
        <a:graphic>
          <a:graphicData uri="http://schemas.openxmlformats.org/drawingml/2006/table">
            <a:tbl>
              <a:tblPr firstRow="1" bandRow="1">
                <a:tableStyleId>{5C22544A-7EE6-4342-B048-85BDC9FD1C3A}</a:tableStyleId>
              </a:tblPr>
              <a:tblGrid>
                <a:gridCol w="4217640"/>
                <a:gridCol w="4217640"/>
              </a:tblGrid>
              <a:tr h="762598">
                <a:tc>
                  <a:txBody>
                    <a:bodyPr/>
                    <a:lstStyle/>
                    <a:p>
                      <a:pPr indent="450215" algn="ctr">
                        <a:lnSpc>
                          <a:spcPct val="115000"/>
                        </a:lnSpc>
                      </a:pPr>
                      <a:r>
                        <a:rPr lang="en-US" sz="2800" b="1" dirty="0">
                          <a:solidFill>
                            <a:srgbClr val="333333"/>
                          </a:solidFill>
                          <a:latin typeface="Calibri"/>
                          <a:ea typeface="Times New Roman"/>
                          <a:cs typeface="Times New Roman"/>
                        </a:rPr>
                        <a:t>Text Organization</a:t>
                      </a:r>
                      <a:endParaRPr lang="bg-BG" sz="2800" dirty="0">
                        <a:latin typeface="Calibri"/>
                        <a:ea typeface="Times New Roman"/>
                        <a:cs typeface="Times New Roman"/>
                      </a:endParaRPr>
                    </a:p>
                  </a:txBody>
                  <a:tcPr marL="38100" marR="38100" marT="38100" marB="38100" anchor="ctr">
                    <a:solidFill>
                      <a:schemeClr val="accent1">
                        <a:lumMod val="40000"/>
                        <a:lumOff val="60000"/>
                      </a:schemeClr>
                    </a:solidFill>
                  </a:tcPr>
                </a:tc>
                <a:tc>
                  <a:txBody>
                    <a:bodyPr/>
                    <a:lstStyle/>
                    <a:p>
                      <a:pPr indent="450215" algn="ctr">
                        <a:lnSpc>
                          <a:spcPct val="115000"/>
                        </a:lnSpc>
                      </a:pPr>
                      <a:r>
                        <a:rPr lang="en-US" sz="2800" b="1" dirty="0">
                          <a:solidFill>
                            <a:srgbClr val="333333"/>
                          </a:solidFill>
                          <a:latin typeface="Calibri"/>
                          <a:ea typeface="Times New Roman"/>
                          <a:cs typeface="Times New Roman"/>
                        </a:rPr>
                        <a:t>Example</a:t>
                      </a:r>
                      <a:endParaRPr lang="bg-BG" sz="2800" dirty="0">
                        <a:latin typeface="Calibri"/>
                        <a:ea typeface="Times New Roman"/>
                        <a:cs typeface="Times New Roman"/>
                      </a:endParaRPr>
                    </a:p>
                  </a:txBody>
                  <a:tcPr marL="38100" marR="38100" marT="38100" marB="38100" anchor="ctr">
                    <a:solidFill>
                      <a:schemeClr val="accent1">
                        <a:lumMod val="40000"/>
                        <a:lumOff val="60000"/>
                      </a:schemeClr>
                    </a:solidFill>
                  </a:tcPr>
                </a:tc>
              </a:tr>
              <a:tr h="1742485">
                <a:tc>
                  <a:txBody>
                    <a:bodyPr/>
                    <a:lstStyle/>
                    <a:p>
                      <a:pPr>
                        <a:lnSpc>
                          <a:spcPct val="115000"/>
                        </a:lnSpc>
                      </a:pPr>
                      <a:r>
                        <a:rPr lang="en-US" sz="1600" b="1" dirty="0">
                          <a:solidFill>
                            <a:srgbClr val="333333"/>
                          </a:solidFill>
                          <a:latin typeface="Calibri"/>
                          <a:ea typeface="Times New Roman"/>
                          <a:cs typeface="Times New Roman"/>
                        </a:rPr>
                        <a:t>Text structure</a:t>
                      </a:r>
                      <a:endParaRPr lang="bg-BG" sz="1600" dirty="0">
                        <a:latin typeface="Calibri"/>
                        <a:ea typeface="Times New Roman"/>
                        <a:cs typeface="Times New Roman"/>
                      </a:endParaRPr>
                    </a:p>
                    <a:p>
                      <a:pPr>
                        <a:lnSpc>
                          <a:spcPct val="115000"/>
                        </a:lnSpc>
                      </a:pPr>
                      <a:r>
                        <a:rPr lang="en-US" sz="1600" dirty="0">
                          <a:solidFill>
                            <a:srgbClr val="333333"/>
                          </a:solidFill>
                          <a:latin typeface="Calibri"/>
                          <a:ea typeface="Times New Roman"/>
                          <a:cs typeface="Times New Roman"/>
                        </a:rPr>
                        <a:t>Information is presented in a logical order where meaning is built up step by step.</a:t>
                      </a:r>
                      <a:endParaRPr lang="bg-BG" sz="1600" dirty="0">
                        <a:latin typeface="Calibri"/>
                        <a:ea typeface="Times New Roman"/>
                        <a:cs typeface="Times New Roman"/>
                      </a:endParaRPr>
                    </a:p>
                  </a:txBody>
                  <a:tcPr marL="38100" marR="38100" marT="38100" marB="38100"/>
                </a:tc>
                <a:tc>
                  <a:txBody>
                    <a:bodyPr/>
                    <a:lstStyle/>
                    <a:p>
                      <a:pPr indent="450215">
                        <a:lnSpc>
                          <a:spcPct val="115000"/>
                        </a:lnSpc>
                      </a:pPr>
                      <a:r>
                        <a:rPr lang="en-US" sz="1600" kern="1200" dirty="0" smtClean="0">
                          <a:solidFill>
                            <a:srgbClr val="333333"/>
                          </a:solidFill>
                          <a:latin typeface="Calibri"/>
                          <a:ea typeface="Times New Roman"/>
                          <a:cs typeface="Times New Roman"/>
                        </a:rPr>
                        <a:t>The </a:t>
                      </a:r>
                      <a:r>
                        <a:rPr lang="en-US" sz="1600" kern="1200" dirty="0">
                          <a:solidFill>
                            <a:srgbClr val="333333"/>
                          </a:solidFill>
                          <a:latin typeface="Calibri"/>
                          <a:ea typeface="Times New Roman"/>
                          <a:cs typeface="Times New Roman"/>
                        </a:rPr>
                        <a:t>gecko uses its detachable tail in two ways. It drops its tail if a predator grabs it, and it may also drop its tail if a predator is approaching.</a:t>
                      </a:r>
                      <a:endParaRPr lang="bg-BG" sz="1600" kern="1200" dirty="0">
                        <a:solidFill>
                          <a:srgbClr val="333333"/>
                        </a:solidFill>
                        <a:latin typeface="Calibri"/>
                        <a:ea typeface="Times New Roman"/>
                        <a:cs typeface="Times New Roman"/>
                      </a:endParaRPr>
                    </a:p>
                    <a:p>
                      <a:pPr indent="450215">
                        <a:lnSpc>
                          <a:spcPct val="115000"/>
                        </a:lnSpc>
                      </a:pPr>
                      <a:endParaRPr lang="en-US" sz="1600" kern="1200" dirty="0" smtClean="0">
                        <a:solidFill>
                          <a:srgbClr val="333333"/>
                        </a:solidFill>
                        <a:latin typeface="Calibri"/>
                        <a:ea typeface="Times New Roman"/>
                        <a:cs typeface="Times New Roman"/>
                      </a:endParaRPr>
                    </a:p>
                    <a:p>
                      <a:pPr indent="450215">
                        <a:lnSpc>
                          <a:spcPct val="115000"/>
                        </a:lnSpc>
                      </a:pPr>
                      <a:r>
                        <a:rPr lang="en-US" sz="1600" kern="1200" dirty="0" smtClean="0">
                          <a:solidFill>
                            <a:srgbClr val="333333"/>
                          </a:solidFill>
                          <a:latin typeface="Calibri"/>
                          <a:ea typeface="Times New Roman"/>
                          <a:cs typeface="Times New Roman"/>
                        </a:rPr>
                        <a:t>Evaporation </a:t>
                      </a:r>
                      <a:r>
                        <a:rPr lang="en-US" sz="1600" kern="1200" dirty="0">
                          <a:solidFill>
                            <a:srgbClr val="333333"/>
                          </a:solidFill>
                          <a:latin typeface="Calibri"/>
                          <a:ea typeface="Times New Roman"/>
                          <a:cs typeface="Times New Roman"/>
                        </a:rPr>
                        <a:t>occurs when water is heated. This involves...</a:t>
                      </a:r>
                      <a:endParaRPr lang="bg-BG" sz="1600" kern="1200" dirty="0">
                        <a:solidFill>
                          <a:srgbClr val="333333"/>
                        </a:solidFill>
                        <a:latin typeface="Calibri"/>
                        <a:ea typeface="Times New Roman"/>
                        <a:cs typeface="Times New Roman"/>
                      </a:endParaRPr>
                    </a:p>
                  </a:txBody>
                  <a:tcPr marL="38100" marR="38100" marT="38100" marB="38100" anchor="ctr"/>
                </a:tc>
              </a:tr>
              <a:tr h="2535378">
                <a:tc>
                  <a:txBody>
                    <a:bodyPr/>
                    <a:lstStyle/>
                    <a:p>
                      <a:pPr>
                        <a:lnSpc>
                          <a:spcPct val="115000"/>
                        </a:lnSpc>
                      </a:pPr>
                      <a:r>
                        <a:rPr lang="en-US" sz="1600" b="1" dirty="0">
                          <a:solidFill>
                            <a:srgbClr val="333333"/>
                          </a:solidFill>
                          <a:latin typeface="Calibri"/>
                          <a:ea typeface="Times New Roman"/>
                          <a:cs typeface="Times New Roman"/>
                        </a:rPr>
                        <a:t>Connectives</a:t>
                      </a:r>
                      <a:endParaRPr lang="bg-BG" sz="1600" dirty="0">
                        <a:latin typeface="Calibri"/>
                        <a:ea typeface="Times New Roman"/>
                        <a:cs typeface="Times New Roman"/>
                      </a:endParaRPr>
                    </a:p>
                    <a:p>
                      <a:pPr>
                        <a:lnSpc>
                          <a:spcPct val="115000"/>
                        </a:lnSpc>
                      </a:pPr>
                      <a:r>
                        <a:rPr lang="en-US" sz="1600" dirty="0">
                          <a:solidFill>
                            <a:srgbClr val="333333"/>
                          </a:solidFill>
                          <a:latin typeface="Calibri"/>
                          <a:ea typeface="Times New Roman"/>
                          <a:cs typeface="Times New Roman"/>
                        </a:rPr>
                        <a:t>Connectives link ideas so that claims about knowledge can be formed and justified. </a:t>
                      </a:r>
                      <a:endParaRPr lang="en-US" sz="1600" dirty="0" smtClean="0">
                        <a:solidFill>
                          <a:srgbClr val="333333"/>
                        </a:solidFill>
                        <a:latin typeface="Calibri"/>
                        <a:ea typeface="Times New Roman"/>
                        <a:cs typeface="Times New Roman"/>
                      </a:endParaRPr>
                    </a:p>
                    <a:p>
                      <a:pPr>
                        <a:lnSpc>
                          <a:spcPct val="115000"/>
                        </a:lnSpc>
                      </a:pPr>
                      <a:r>
                        <a:rPr lang="en-US" sz="1600" dirty="0" smtClean="0">
                          <a:solidFill>
                            <a:srgbClr val="333333"/>
                          </a:solidFill>
                          <a:latin typeface="Calibri"/>
                          <a:ea typeface="Times New Roman"/>
                          <a:cs typeface="Times New Roman"/>
                        </a:rPr>
                        <a:t>The </a:t>
                      </a:r>
                      <a:r>
                        <a:rPr lang="en-US" sz="1600" dirty="0">
                          <a:solidFill>
                            <a:srgbClr val="333333"/>
                          </a:solidFill>
                          <a:latin typeface="Calibri"/>
                          <a:ea typeface="Times New Roman"/>
                          <a:cs typeface="Times New Roman"/>
                        </a:rPr>
                        <a:t>place of connectives within a sentence varies.</a:t>
                      </a:r>
                      <a:endParaRPr lang="bg-BG" sz="1600" dirty="0">
                        <a:latin typeface="Calibri"/>
                        <a:ea typeface="Times New Roman"/>
                        <a:cs typeface="Times New Roman"/>
                      </a:endParaRPr>
                    </a:p>
                  </a:txBody>
                  <a:tcPr marL="38100" marR="38100" marT="38100" marB="38100"/>
                </a:tc>
                <a:tc>
                  <a:txBody>
                    <a:bodyPr/>
                    <a:lstStyle/>
                    <a:p>
                      <a:pPr>
                        <a:lnSpc>
                          <a:spcPct val="115000"/>
                        </a:lnSpc>
                      </a:pPr>
                      <a:r>
                        <a:rPr lang="en-US" sz="1600" dirty="0">
                          <a:solidFill>
                            <a:srgbClr val="333333"/>
                          </a:solidFill>
                          <a:latin typeface="Calibri"/>
                          <a:ea typeface="Times New Roman"/>
                          <a:cs typeface="Times New Roman"/>
                        </a:rPr>
                        <a:t>The gecko uses its detachable tail in two ways. It drops its tail if a predator grabs it, and it may also drop its tail if a predator is approaching</a:t>
                      </a:r>
                      <a:r>
                        <a:rPr lang="en-US" sz="1600" dirty="0" smtClean="0">
                          <a:solidFill>
                            <a:srgbClr val="333333"/>
                          </a:solidFill>
                          <a:latin typeface="Calibri"/>
                          <a:ea typeface="Times New Roman"/>
                          <a:cs typeface="Times New Roman"/>
                        </a:rPr>
                        <a:t>.</a:t>
                      </a:r>
                    </a:p>
                    <a:p>
                      <a:pPr>
                        <a:lnSpc>
                          <a:spcPct val="115000"/>
                        </a:lnSpc>
                      </a:pPr>
                      <a:endParaRPr lang="bg-BG" sz="1600" dirty="0">
                        <a:latin typeface="Calibri"/>
                        <a:ea typeface="Times New Roman"/>
                        <a:cs typeface="Times New Roman"/>
                      </a:endParaRPr>
                    </a:p>
                    <a:p>
                      <a:pPr>
                        <a:lnSpc>
                          <a:spcPct val="115000"/>
                        </a:lnSpc>
                      </a:pPr>
                      <a:r>
                        <a:rPr lang="en-US" sz="1600" dirty="0">
                          <a:solidFill>
                            <a:srgbClr val="333333"/>
                          </a:solidFill>
                          <a:latin typeface="Calibri"/>
                          <a:ea typeface="Times New Roman"/>
                          <a:cs typeface="Times New Roman"/>
                        </a:rPr>
                        <a:t>Evaporation occurs when water is heated. This involves</a:t>
                      </a:r>
                      <a:r>
                        <a:rPr lang="en-US" sz="1600" dirty="0" smtClean="0">
                          <a:solidFill>
                            <a:srgbClr val="333333"/>
                          </a:solidFill>
                          <a:latin typeface="Calibri"/>
                          <a:ea typeface="Times New Roman"/>
                          <a:cs typeface="Times New Roman"/>
                        </a:rPr>
                        <a:t>...</a:t>
                      </a:r>
                    </a:p>
                    <a:p>
                      <a:pPr>
                        <a:lnSpc>
                          <a:spcPct val="115000"/>
                        </a:lnSpc>
                      </a:pPr>
                      <a:endParaRPr lang="bg-BG" sz="1600" dirty="0">
                        <a:latin typeface="Calibri"/>
                        <a:ea typeface="Times New Roman"/>
                        <a:cs typeface="Times New Roman"/>
                      </a:endParaRPr>
                    </a:p>
                    <a:p>
                      <a:pPr>
                        <a:lnSpc>
                          <a:spcPct val="115000"/>
                        </a:lnSpc>
                      </a:pPr>
                      <a:r>
                        <a:rPr lang="en-US" sz="1600" dirty="0">
                          <a:latin typeface="Calibri"/>
                          <a:ea typeface="Times New Roman"/>
                          <a:cs typeface="Times New Roman"/>
                        </a:rPr>
                        <a:t>Other connectives</a:t>
                      </a:r>
                      <a:r>
                        <a:rPr lang="en-US" sz="1600" dirty="0">
                          <a:solidFill>
                            <a:srgbClr val="333333"/>
                          </a:solidFill>
                          <a:latin typeface="Calibri"/>
                          <a:ea typeface="Times New Roman"/>
                          <a:cs typeface="Times New Roman"/>
                        </a:rPr>
                        <a:t> include those used to clarify, sequence ideas, and present a condition or concession.</a:t>
                      </a:r>
                      <a:endParaRPr lang="bg-BG" sz="1600" dirty="0">
                        <a:latin typeface="Calibri"/>
                        <a:ea typeface="Times New Roman"/>
                        <a:cs typeface="Times New Roman"/>
                      </a:endParaRPr>
                    </a:p>
                  </a:txBody>
                  <a:tcPr marL="38100" marR="38100" marT="38100" marB="38100" anchor="ct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490066"/>
          </a:xfrm>
        </p:spPr>
        <p:txBody>
          <a:bodyPr>
            <a:noAutofit/>
          </a:bodyPr>
          <a:lstStyle/>
          <a:p>
            <a:r>
              <a:rPr lang="en-US" sz="2800" dirty="0" smtClean="0">
                <a:solidFill>
                  <a:srgbClr val="002060"/>
                </a:solidFill>
              </a:rPr>
              <a:t>What does the language of science look like</a:t>
            </a:r>
            <a:endParaRPr lang="bg-BG" sz="2800" dirty="0" smtClean="0">
              <a:solidFill>
                <a:srgbClr val="002060"/>
              </a:solidFill>
            </a:endParaRPr>
          </a:p>
        </p:txBody>
      </p:sp>
      <p:graphicFrame>
        <p:nvGraphicFramePr>
          <p:cNvPr id="8" name="Content Placeholder 7"/>
          <p:cNvGraphicFramePr>
            <a:graphicFrameLocks noGrp="1"/>
          </p:cNvGraphicFramePr>
          <p:nvPr>
            <p:ph idx="1"/>
          </p:nvPr>
        </p:nvGraphicFramePr>
        <p:xfrm>
          <a:off x="179512" y="548680"/>
          <a:ext cx="8784976" cy="6081268"/>
        </p:xfrm>
        <a:graphic>
          <a:graphicData uri="http://schemas.openxmlformats.org/drawingml/2006/table">
            <a:tbl>
              <a:tblPr firstRow="1" bandRow="1">
                <a:tableStyleId>{21E4AEA4-8DFA-4A89-87EB-49C32662AFE0}</a:tableStyleId>
              </a:tblPr>
              <a:tblGrid>
                <a:gridCol w="4392488"/>
                <a:gridCol w="4392488"/>
              </a:tblGrid>
              <a:tr h="370840">
                <a:tc>
                  <a:txBody>
                    <a:bodyPr/>
                    <a:lstStyle/>
                    <a:p>
                      <a:pPr indent="450215">
                        <a:lnSpc>
                          <a:spcPct val="115000"/>
                        </a:lnSpc>
                      </a:pPr>
                      <a:r>
                        <a:rPr lang="en-US" sz="1800" dirty="0"/>
                        <a:t>Language Feature</a:t>
                      </a:r>
                      <a:endParaRPr lang="bg-BG" sz="1800" dirty="0">
                        <a:latin typeface="Calibri"/>
                        <a:ea typeface="Times New Roman"/>
                        <a:cs typeface="Times New Roman"/>
                      </a:endParaRPr>
                    </a:p>
                  </a:txBody>
                  <a:tcPr marL="38100" marR="38100" marT="38100" marB="38100" anchor="ctr"/>
                </a:tc>
                <a:tc>
                  <a:txBody>
                    <a:bodyPr/>
                    <a:lstStyle/>
                    <a:p>
                      <a:pPr indent="450215">
                        <a:lnSpc>
                          <a:spcPct val="115000"/>
                        </a:lnSpc>
                      </a:pPr>
                      <a:r>
                        <a:rPr lang="en-US" sz="1800" dirty="0"/>
                        <a:t>Example</a:t>
                      </a:r>
                      <a:endParaRPr lang="bg-BG" sz="1800" dirty="0">
                        <a:latin typeface="Calibri"/>
                        <a:ea typeface="Times New Roman"/>
                        <a:cs typeface="Times New Roman"/>
                      </a:endParaRPr>
                    </a:p>
                  </a:txBody>
                  <a:tcPr marL="38100" marR="38100" marT="38100" marB="38100" anchor="ctr"/>
                </a:tc>
              </a:tr>
              <a:tr h="370840">
                <a:tc>
                  <a:txBody>
                    <a:bodyPr/>
                    <a:lstStyle/>
                    <a:p>
                      <a:pPr>
                        <a:lnSpc>
                          <a:spcPct val="115000"/>
                        </a:lnSpc>
                      </a:pPr>
                      <a:r>
                        <a:rPr lang="en-US" sz="1200" b="1" dirty="0">
                          <a:solidFill>
                            <a:srgbClr val="333333"/>
                          </a:solidFill>
                          <a:latin typeface="Calibri"/>
                          <a:ea typeface="Times New Roman"/>
                          <a:cs typeface="Times New Roman"/>
                        </a:rPr>
                        <a:t>Condensed language:</a:t>
                      </a:r>
                      <a:endParaRPr lang="bg-BG" sz="1200" dirty="0">
                        <a:latin typeface="Calibri"/>
                        <a:ea typeface="Times New Roman"/>
                        <a:cs typeface="Times New Roman"/>
                      </a:endParaRPr>
                    </a:p>
                    <a:p>
                      <a:pPr>
                        <a:lnSpc>
                          <a:spcPct val="115000"/>
                        </a:lnSpc>
                      </a:pPr>
                      <a:r>
                        <a:rPr lang="en-US" sz="1200" dirty="0">
                          <a:solidFill>
                            <a:srgbClr val="333333"/>
                          </a:solidFill>
                          <a:latin typeface="Calibri"/>
                          <a:ea typeface="Times New Roman"/>
                          <a:cs typeface="Times New Roman"/>
                        </a:rPr>
                        <a:t>Information is densely packed, i.e., several ideas are packed into just a small amount of text</a:t>
                      </a:r>
                      <a:r>
                        <a:rPr lang="en-US" sz="1200" dirty="0" smtClean="0">
                          <a:solidFill>
                            <a:srgbClr val="333333"/>
                          </a:solidFill>
                          <a:latin typeface="Calibri"/>
                          <a:ea typeface="Times New Roman"/>
                          <a:cs typeface="Times New Roman"/>
                        </a:rPr>
                        <a:t>.</a:t>
                      </a:r>
                    </a:p>
                    <a:p>
                      <a:pPr>
                        <a:lnSpc>
                          <a:spcPct val="115000"/>
                        </a:lnSpc>
                      </a:pPr>
                      <a:endParaRPr lang="bg-BG" sz="1200" dirty="0">
                        <a:latin typeface="Calibri"/>
                        <a:ea typeface="Times New Roman"/>
                        <a:cs typeface="Times New Roman"/>
                      </a:endParaRPr>
                    </a:p>
                    <a:p>
                      <a:pPr>
                        <a:lnSpc>
                          <a:spcPct val="115000"/>
                        </a:lnSpc>
                      </a:pPr>
                      <a:r>
                        <a:rPr lang="en-US" sz="1200" dirty="0" smtClean="0">
                          <a:solidFill>
                            <a:srgbClr val="333333"/>
                          </a:solidFill>
                          <a:latin typeface="Calibri"/>
                          <a:ea typeface="Times New Roman"/>
                          <a:cs typeface="Times New Roman"/>
                        </a:rPr>
                        <a:t>Nominalization</a:t>
                      </a:r>
                      <a:r>
                        <a:rPr lang="en-US" sz="1200" dirty="0">
                          <a:solidFill>
                            <a:srgbClr val="333333"/>
                          </a:solidFill>
                          <a:latin typeface="Calibri"/>
                          <a:ea typeface="Times New Roman"/>
                          <a:cs typeface="Times New Roman"/>
                        </a:rPr>
                        <a:t> condenses information by removing the person and sometimes other details such as time. It is a process by which verbs, and sometimes adjectives, become nouns.</a:t>
                      </a:r>
                      <a:endParaRPr lang="bg-BG" sz="1200" dirty="0">
                        <a:latin typeface="Calibri"/>
                        <a:ea typeface="Times New Roman"/>
                        <a:cs typeface="Times New Roman"/>
                      </a:endParaRPr>
                    </a:p>
                  </a:txBody>
                  <a:tcPr marL="38100" marR="38100" marT="38100" marB="38100"/>
                </a:tc>
                <a:tc>
                  <a:txBody>
                    <a:bodyPr/>
                    <a:lstStyle/>
                    <a:p>
                      <a:pPr>
                        <a:lnSpc>
                          <a:spcPct val="115000"/>
                        </a:lnSpc>
                      </a:pPr>
                      <a:r>
                        <a:rPr lang="en-US" sz="1200" dirty="0">
                          <a:solidFill>
                            <a:srgbClr val="333333"/>
                          </a:solidFill>
                          <a:latin typeface="Calibri"/>
                          <a:ea typeface="Times New Roman"/>
                          <a:cs typeface="Times New Roman"/>
                        </a:rPr>
                        <a:t>"Heavy rain causes the water to rise up high and spill over the banks" (an example of a child’s use of everyday language to explain a process) is turned into "Heavy rain causes flooding" (an example of a more condensed form of language).</a:t>
                      </a:r>
                      <a:endParaRPr lang="bg-BG" sz="1200" dirty="0">
                        <a:latin typeface="Calibri"/>
                        <a:ea typeface="Times New Roman"/>
                        <a:cs typeface="Times New Roman"/>
                      </a:endParaRPr>
                    </a:p>
                    <a:p>
                      <a:pPr>
                        <a:lnSpc>
                          <a:spcPct val="115000"/>
                        </a:lnSpc>
                      </a:pPr>
                      <a:r>
                        <a:rPr lang="en-US" sz="1200" dirty="0">
                          <a:solidFill>
                            <a:srgbClr val="333333"/>
                          </a:solidFill>
                          <a:latin typeface="Calibri"/>
                          <a:ea typeface="Times New Roman"/>
                          <a:cs typeface="Times New Roman"/>
                        </a:rPr>
                        <a:t>("…water to rise up high and spill over the banks" is written using mainly verb phrases – "to rise up high" and "spill over"; "flooding" is written as a noun).</a:t>
                      </a:r>
                      <a:endParaRPr lang="bg-BG" sz="1200" dirty="0">
                        <a:latin typeface="Calibri"/>
                        <a:ea typeface="Times New Roman"/>
                        <a:cs typeface="Times New Roman"/>
                      </a:endParaRPr>
                    </a:p>
                    <a:p>
                      <a:pPr indent="450215">
                        <a:lnSpc>
                          <a:spcPct val="115000"/>
                        </a:lnSpc>
                      </a:pPr>
                      <a:r>
                        <a:rPr lang="en-US" sz="1200" dirty="0">
                          <a:solidFill>
                            <a:srgbClr val="333333"/>
                          </a:solidFill>
                          <a:latin typeface="Calibri"/>
                          <a:ea typeface="Times New Roman"/>
                          <a:cs typeface="Times New Roman"/>
                        </a:rPr>
                        <a:t>In this example, a lengthy explanation is turned into a single noun – "flooding".</a:t>
                      </a:r>
                      <a:endParaRPr lang="bg-BG" sz="1200" dirty="0">
                        <a:latin typeface="Calibri"/>
                        <a:ea typeface="Times New Roman"/>
                        <a:cs typeface="Times New Roman"/>
                      </a:endParaRPr>
                    </a:p>
                  </a:txBody>
                  <a:tcPr marL="38100" marR="38100" marT="38100" marB="38100"/>
                </a:tc>
              </a:tr>
              <a:tr h="370840">
                <a:tc>
                  <a:txBody>
                    <a:bodyPr/>
                    <a:lstStyle/>
                    <a:p>
                      <a:pPr>
                        <a:lnSpc>
                          <a:spcPct val="115000"/>
                        </a:lnSpc>
                      </a:pPr>
                      <a:r>
                        <a:rPr lang="en-US" sz="1200" b="1">
                          <a:solidFill>
                            <a:srgbClr val="333333"/>
                          </a:solidFill>
                          <a:latin typeface="Calibri"/>
                          <a:ea typeface="Times New Roman"/>
                          <a:cs typeface="Times New Roman"/>
                        </a:rPr>
                        <a:t>Factual  and objective:</a:t>
                      </a:r>
                      <a:endParaRPr lang="bg-BG" sz="1200">
                        <a:latin typeface="Calibri"/>
                        <a:ea typeface="Times New Roman"/>
                        <a:cs typeface="Times New Roman"/>
                      </a:endParaRPr>
                    </a:p>
                    <a:p>
                      <a:pPr>
                        <a:lnSpc>
                          <a:spcPct val="115000"/>
                        </a:lnSpc>
                      </a:pPr>
                      <a:r>
                        <a:rPr lang="en-US" sz="1200">
                          <a:solidFill>
                            <a:srgbClr val="333333"/>
                          </a:solidFill>
                          <a:latin typeface="Calibri"/>
                          <a:ea typeface="Times New Roman"/>
                          <a:cs typeface="Times New Roman"/>
                        </a:rPr>
                        <a:t>The focus is on things and processes. People's thoughts, feelings and opinions are not usually of interest. Personal pronouns such as "it" and "they" are reasonably common, especially in scientific reports, but "she", "he", "we", "I", and "you", are not.</a:t>
                      </a:r>
                      <a:endParaRPr lang="bg-BG" sz="1200">
                        <a:latin typeface="Calibri"/>
                        <a:ea typeface="Times New Roman"/>
                        <a:cs typeface="Times New Roman"/>
                      </a:endParaRPr>
                    </a:p>
                  </a:txBody>
                  <a:tcPr marL="38100" marR="38100" marT="38100" marB="38100"/>
                </a:tc>
                <a:tc>
                  <a:txBody>
                    <a:bodyPr/>
                    <a:lstStyle/>
                    <a:p>
                      <a:pPr>
                        <a:lnSpc>
                          <a:spcPct val="115000"/>
                        </a:lnSpc>
                      </a:pPr>
                      <a:r>
                        <a:rPr lang="en-US" sz="1200" dirty="0">
                          <a:solidFill>
                            <a:srgbClr val="333333"/>
                          </a:solidFill>
                          <a:latin typeface="Calibri"/>
                          <a:ea typeface="Times New Roman"/>
                          <a:cs typeface="Times New Roman"/>
                        </a:rPr>
                        <a:t>Southern right whales do not have teeth. Instead they have filters, called baleen or whalebone, which...</a:t>
                      </a:r>
                      <a:endParaRPr lang="bg-BG" sz="1200" dirty="0">
                        <a:latin typeface="Calibri"/>
                        <a:ea typeface="Times New Roman"/>
                        <a:cs typeface="Times New Roman"/>
                      </a:endParaRPr>
                    </a:p>
                  </a:txBody>
                  <a:tcPr marL="38100" marR="38100" marT="38100" marB="38100"/>
                </a:tc>
              </a:tr>
              <a:tr h="370840">
                <a:tc>
                  <a:txBody>
                    <a:bodyPr/>
                    <a:lstStyle/>
                    <a:p>
                      <a:pPr>
                        <a:lnSpc>
                          <a:spcPct val="115000"/>
                        </a:lnSpc>
                        <a:spcAft>
                          <a:spcPts val="1000"/>
                        </a:spcAft>
                      </a:pPr>
                      <a:r>
                        <a:rPr lang="en-US" sz="1200" b="1" dirty="0">
                          <a:solidFill>
                            <a:srgbClr val="333333"/>
                          </a:solidFill>
                          <a:latin typeface="Calibri"/>
                          <a:ea typeface="Times New Roman"/>
                          <a:cs typeface="Times New Roman"/>
                        </a:rPr>
                        <a:t>Passive voice:</a:t>
                      </a:r>
                      <a:endParaRPr lang="bg-BG" sz="1200" dirty="0">
                        <a:latin typeface="Calibri"/>
                        <a:ea typeface="Times New Roman"/>
                        <a:cs typeface="Times New Roman"/>
                      </a:endParaRPr>
                    </a:p>
                    <a:p>
                      <a:pPr>
                        <a:lnSpc>
                          <a:spcPct val="115000"/>
                        </a:lnSpc>
                      </a:pPr>
                      <a:r>
                        <a:rPr lang="en-US" sz="1200" dirty="0">
                          <a:solidFill>
                            <a:srgbClr val="333333"/>
                          </a:solidFill>
                          <a:latin typeface="Calibri"/>
                          <a:ea typeface="Times New Roman"/>
                          <a:cs typeface="Times New Roman"/>
                        </a:rPr>
                        <a:t>The passive voice focuses attention on the action, not who did it.</a:t>
                      </a:r>
                      <a:endParaRPr lang="bg-BG" sz="1200" dirty="0">
                        <a:latin typeface="Calibri"/>
                        <a:ea typeface="Times New Roman"/>
                        <a:cs typeface="Times New Roman"/>
                      </a:endParaRPr>
                    </a:p>
                    <a:p>
                      <a:pPr>
                        <a:lnSpc>
                          <a:spcPct val="115000"/>
                        </a:lnSpc>
                      </a:pPr>
                      <a:r>
                        <a:rPr lang="en-US" sz="1200" dirty="0">
                          <a:solidFill>
                            <a:srgbClr val="333333"/>
                          </a:solidFill>
                          <a:latin typeface="Calibri"/>
                          <a:ea typeface="Times New Roman"/>
                          <a:cs typeface="Times New Roman"/>
                        </a:rPr>
                        <a:t>The subject of a clause receives the action (or state) of the verb, i.e., the subject is the target of the action.</a:t>
                      </a:r>
                      <a:endParaRPr lang="bg-BG" sz="1200" dirty="0">
                        <a:latin typeface="Calibri"/>
                        <a:ea typeface="Times New Roman"/>
                        <a:cs typeface="Times New Roman"/>
                      </a:endParaRPr>
                    </a:p>
                    <a:p>
                      <a:pPr>
                        <a:lnSpc>
                          <a:spcPct val="115000"/>
                        </a:lnSpc>
                      </a:pPr>
                      <a:r>
                        <a:rPr lang="en-US" sz="1200" dirty="0">
                          <a:solidFill>
                            <a:srgbClr val="333333"/>
                          </a:solidFill>
                          <a:latin typeface="Calibri"/>
                          <a:ea typeface="Times New Roman"/>
                          <a:cs typeface="Times New Roman"/>
                        </a:rPr>
                        <a:t>In contrast, the active voice is where the subject is the agent or actor of the verb.</a:t>
                      </a:r>
                      <a:endParaRPr lang="bg-BG" sz="1200" dirty="0">
                        <a:latin typeface="Calibri"/>
                        <a:ea typeface="Times New Roman"/>
                        <a:cs typeface="Times New Roman"/>
                      </a:endParaRPr>
                    </a:p>
                  </a:txBody>
                  <a:tcPr marL="38100" marR="38100" marT="38100" marB="38100" anchor="ctr"/>
                </a:tc>
                <a:tc>
                  <a:txBody>
                    <a:bodyPr/>
                    <a:lstStyle/>
                    <a:p>
                      <a:pPr>
                        <a:lnSpc>
                          <a:spcPct val="115000"/>
                        </a:lnSpc>
                      </a:pPr>
                      <a:r>
                        <a:rPr lang="en-US" sz="1200" dirty="0">
                          <a:solidFill>
                            <a:srgbClr val="333333"/>
                          </a:solidFill>
                          <a:latin typeface="Calibri"/>
                          <a:ea typeface="Times New Roman"/>
                          <a:cs typeface="Times New Roman"/>
                        </a:rPr>
                        <a:t>Baking soda and vinegar [subject] were mixed [verb]. I.e., the baking soda and vinegar receive the action of the verb in that they </a:t>
                      </a:r>
                      <a:r>
                        <a:rPr lang="en-US" sz="1200" i="1" dirty="0">
                          <a:solidFill>
                            <a:srgbClr val="333333"/>
                          </a:solidFill>
                          <a:latin typeface="Calibri"/>
                          <a:ea typeface="Times New Roman"/>
                          <a:cs typeface="Times New Roman"/>
                        </a:rPr>
                        <a:t>were mixed</a:t>
                      </a:r>
                      <a:r>
                        <a:rPr lang="en-US" sz="1200" dirty="0">
                          <a:solidFill>
                            <a:srgbClr val="333333"/>
                          </a:solidFill>
                          <a:latin typeface="Calibri"/>
                          <a:ea typeface="Times New Roman"/>
                          <a:cs typeface="Times New Roman"/>
                        </a:rPr>
                        <a:t>.</a:t>
                      </a:r>
                      <a:endParaRPr lang="bg-BG" sz="1200" dirty="0">
                        <a:latin typeface="Calibri"/>
                        <a:ea typeface="Times New Roman"/>
                        <a:cs typeface="Times New Roman"/>
                      </a:endParaRPr>
                    </a:p>
                    <a:p>
                      <a:pPr>
                        <a:lnSpc>
                          <a:spcPct val="115000"/>
                        </a:lnSpc>
                      </a:pPr>
                      <a:r>
                        <a:rPr lang="en-US" sz="1200" dirty="0">
                          <a:solidFill>
                            <a:srgbClr val="333333"/>
                          </a:solidFill>
                          <a:latin typeface="Calibri"/>
                          <a:ea typeface="Times New Roman"/>
                          <a:cs typeface="Times New Roman"/>
                        </a:rPr>
                        <a:t>We [subject] mixed the baking soda and vinegar [verb]. I.e., "We" (the students) is the agent or actor of the verb in that the students </a:t>
                      </a:r>
                      <a:r>
                        <a:rPr lang="en-US" sz="1200" i="1" dirty="0">
                          <a:solidFill>
                            <a:srgbClr val="333333"/>
                          </a:solidFill>
                          <a:latin typeface="Calibri"/>
                          <a:ea typeface="Times New Roman"/>
                          <a:cs typeface="Times New Roman"/>
                        </a:rPr>
                        <a:t>mixed</a:t>
                      </a:r>
                      <a:r>
                        <a:rPr lang="en-US" sz="1200" dirty="0">
                          <a:solidFill>
                            <a:srgbClr val="333333"/>
                          </a:solidFill>
                          <a:latin typeface="Calibri"/>
                          <a:ea typeface="Times New Roman"/>
                          <a:cs typeface="Times New Roman"/>
                        </a:rPr>
                        <a:t> the baking soda and vinegar.</a:t>
                      </a:r>
                      <a:endParaRPr lang="bg-BG" sz="1200" dirty="0">
                        <a:latin typeface="Calibri"/>
                        <a:ea typeface="Times New Roman"/>
                        <a:cs typeface="Times New Roman"/>
                      </a:endParaRPr>
                    </a:p>
                  </a:txBody>
                  <a:tcPr marL="38100" marR="38100" marT="38100" marB="38100" anchor="ctr"/>
                </a:tc>
              </a:tr>
              <a:tr h="370840">
                <a:tc>
                  <a:txBody>
                    <a:bodyPr/>
                    <a:lstStyle/>
                    <a:p>
                      <a:pPr>
                        <a:lnSpc>
                          <a:spcPct val="115000"/>
                        </a:lnSpc>
                      </a:pPr>
                      <a:r>
                        <a:rPr lang="en-US" sz="1200" b="1" dirty="0">
                          <a:solidFill>
                            <a:srgbClr val="333333"/>
                          </a:solidFill>
                          <a:latin typeface="Calibri"/>
                          <a:ea typeface="Times New Roman"/>
                          <a:cs typeface="Times New Roman"/>
                        </a:rPr>
                        <a:t>"Doing" and "linking" verbs</a:t>
                      </a:r>
                      <a:endParaRPr lang="bg-BG" sz="1200" dirty="0">
                        <a:latin typeface="Calibri"/>
                        <a:ea typeface="Times New Roman"/>
                        <a:cs typeface="Times New Roman"/>
                      </a:endParaRPr>
                    </a:p>
                    <a:p>
                      <a:pPr>
                        <a:lnSpc>
                          <a:spcPct val="115000"/>
                        </a:lnSpc>
                      </a:pPr>
                      <a:r>
                        <a:rPr lang="en-US" sz="1200" dirty="0">
                          <a:solidFill>
                            <a:srgbClr val="333333"/>
                          </a:solidFill>
                          <a:latin typeface="Calibri"/>
                          <a:ea typeface="Times New Roman"/>
                          <a:cs typeface="Times New Roman"/>
                        </a:rPr>
                        <a:t>"Doing" verbs express the action and happenings in a text. "Linking" verbs link pieces of information.  These types of verbs are common in science texts. The verbs of inner consciousness such as feeling, thinking, believing, and seeing, are not.</a:t>
                      </a:r>
                      <a:endParaRPr lang="bg-BG" sz="1200" dirty="0">
                        <a:latin typeface="Calibri"/>
                        <a:ea typeface="Times New Roman"/>
                        <a:cs typeface="Times New Roman"/>
                      </a:endParaRPr>
                    </a:p>
                  </a:txBody>
                  <a:tcPr marL="38100" marR="38100" marT="38100" marB="38100" anchor="ctr"/>
                </a:tc>
                <a:tc>
                  <a:txBody>
                    <a:bodyPr/>
                    <a:lstStyle/>
                    <a:p>
                      <a:pPr>
                        <a:lnSpc>
                          <a:spcPct val="115000"/>
                        </a:lnSpc>
                      </a:pPr>
                      <a:r>
                        <a:rPr lang="en-US" sz="1200" dirty="0">
                          <a:solidFill>
                            <a:srgbClr val="333333"/>
                          </a:solidFill>
                          <a:latin typeface="Calibri"/>
                          <a:ea typeface="Times New Roman"/>
                          <a:cs typeface="Times New Roman"/>
                        </a:rPr>
                        <a:t>"Doing" verbs, e.g., Geckos speed away whenever an enemy comes near. ("speed away" and "comes near" are verb groups.)</a:t>
                      </a:r>
                      <a:endParaRPr lang="bg-BG" sz="1200" dirty="0">
                        <a:latin typeface="Calibri"/>
                        <a:ea typeface="Times New Roman"/>
                        <a:cs typeface="Times New Roman"/>
                      </a:endParaRPr>
                    </a:p>
                    <a:p>
                      <a:pPr>
                        <a:lnSpc>
                          <a:spcPct val="115000"/>
                        </a:lnSpc>
                      </a:pPr>
                      <a:r>
                        <a:rPr lang="en-US" sz="1200" dirty="0">
                          <a:solidFill>
                            <a:srgbClr val="333333"/>
                          </a:solidFill>
                          <a:latin typeface="Calibri"/>
                          <a:ea typeface="Times New Roman"/>
                          <a:cs typeface="Times New Roman"/>
                        </a:rPr>
                        <a:t>"Linking" verbs, e.g., Hooker's sea lions are native to New Zealand ("are" links "Hooker's sea lions" with "native to New Zealand") and, e.g., Ants have six legs (“have” links “Ants” with “legs”).</a:t>
                      </a:r>
                      <a:endParaRPr lang="bg-BG" sz="1200" dirty="0">
                        <a:latin typeface="Calibri"/>
                        <a:ea typeface="Times New Roman"/>
                        <a:cs typeface="Times New Roman"/>
                      </a:endParaRPr>
                    </a:p>
                  </a:txBody>
                  <a:tcPr marL="38100" marR="38100" marT="38100" marB="38100" anchor="ct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Specialized </a:t>
            </a:r>
            <a:r>
              <a:rPr lang="en-US" dirty="0" smtClean="0"/>
              <a:t>and technical </a:t>
            </a:r>
            <a:r>
              <a:rPr lang="en-US" dirty="0" smtClean="0"/>
              <a:t>language of science </a:t>
            </a:r>
            <a:endParaRPr lang="bg-BG" dirty="0">
              <a:solidFill>
                <a:srgbClr val="002060"/>
              </a:solidFill>
            </a:endParaRPr>
          </a:p>
        </p:txBody>
      </p:sp>
      <p:sp>
        <p:nvSpPr>
          <p:cNvPr id="3" name="Content Placeholder 2"/>
          <p:cNvSpPr>
            <a:spLocks noGrp="1"/>
          </p:cNvSpPr>
          <p:nvPr>
            <p:ph idx="1"/>
          </p:nvPr>
        </p:nvSpPr>
        <p:spPr/>
        <p:txBody>
          <a:bodyPr>
            <a:noAutofit/>
          </a:bodyPr>
          <a:lstStyle/>
          <a:p>
            <a:r>
              <a:rPr lang="en-US" sz="2000" dirty="0" smtClean="0"/>
              <a:t>The words that comprise the science classroom language fall into two broad components: </a:t>
            </a:r>
            <a:endParaRPr lang="bg-BG" sz="2000" dirty="0" smtClean="0"/>
          </a:p>
          <a:p>
            <a:pPr lvl="0">
              <a:buFont typeface="+mj-lt"/>
              <a:buAutoNum type="arabicPeriod"/>
            </a:pPr>
            <a:r>
              <a:rPr lang="en-US" sz="2000" dirty="0" smtClean="0">
                <a:solidFill>
                  <a:srgbClr val="C00000"/>
                </a:solidFill>
              </a:rPr>
              <a:t>The </a:t>
            </a:r>
            <a:r>
              <a:rPr lang="en-US" sz="2000" dirty="0" smtClean="0">
                <a:solidFill>
                  <a:srgbClr val="C00000"/>
                </a:solidFill>
              </a:rPr>
              <a:t>technical concepts </a:t>
            </a:r>
            <a:r>
              <a:rPr lang="en-US" sz="2000" dirty="0" smtClean="0"/>
              <a:t>- which are specific to a science subject or discipline: photosynthesis, respiration and genes in biology; </a:t>
            </a:r>
            <a:r>
              <a:rPr lang="en-US" sz="2000" dirty="0" smtClean="0"/>
              <a:t>momentum and </a:t>
            </a:r>
            <a:r>
              <a:rPr lang="en-US" sz="2000" dirty="0" smtClean="0"/>
              <a:t>voltage in physics; atoms, elements </a:t>
            </a:r>
            <a:r>
              <a:rPr lang="en-US" sz="2000" dirty="0" smtClean="0"/>
              <a:t>in </a:t>
            </a:r>
            <a:r>
              <a:rPr lang="en-US" sz="2000" dirty="0" smtClean="0"/>
              <a:t>chemistry</a:t>
            </a:r>
            <a:r>
              <a:rPr lang="en-US" sz="2000" dirty="0" smtClean="0"/>
              <a:t>.</a:t>
            </a:r>
          </a:p>
          <a:p>
            <a:pPr lvl="0">
              <a:buNone/>
            </a:pPr>
            <a:endParaRPr lang="bg-BG" sz="2000" dirty="0" smtClean="0"/>
          </a:p>
          <a:p>
            <a:pPr marL="457200" indent="-457200">
              <a:buNone/>
            </a:pPr>
            <a:r>
              <a:rPr lang="en-US" sz="2000" dirty="0" smtClean="0">
                <a:solidFill>
                  <a:srgbClr val="C00000"/>
                </a:solidFill>
              </a:rPr>
              <a:t>2.     Non-technical </a:t>
            </a:r>
            <a:r>
              <a:rPr lang="en-US" sz="2000" dirty="0" smtClean="0">
                <a:solidFill>
                  <a:srgbClr val="C00000"/>
                </a:solidFill>
              </a:rPr>
              <a:t>concepts</a:t>
            </a:r>
            <a:r>
              <a:rPr lang="en-US" sz="2000" dirty="0" smtClean="0"/>
              <a:t>: the non-technical component is made up of non-technical words and defines or gives identity to the particular language of learning and teaching in a classroom or the language of a science text. Some of these non-technical words give identity to certain science subjects where they are used to embody a particular concept important to a process of learning in the specific science subjects: “reaction” in chemistry, “diversity” in biology and “disintegrate” in physics.</a:t>
            </a:r>
            <a:endParaRPr lang="en-US" sz="2000" dirty="0" smtClean="0"/>
          </a:p>
        </p:txBody>
      </p:sp>
    </p:spTree>
    <p:extLst>
      <p:ext uri="{BB962C8B-B14F-4D97-AF65-F5344CB8AC3E}">
        <p14:creationId xmlns="" xmlns:p14="http://schemas.microsoft.com/office/powerpoint/2010/main" val="3631444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Autofit/>
          </a:bodyPr>
          <a:lstStyle/>
          <a:p>
            <a:r>
              <a:rPr lang="en-US" sz="3600" dirty="0" smtClean="0"/>
              <a:t>Specialized </a:t>
            </a:r>
            <a:r>
              <a:rPr lang="en-US" sz="3600" dirty="0" smtClean="0"/>
              <a:t>and technical </a:t>
            </a:r>
            <a:r>
              <a:rPr lang="en-US" sz="3600" dirty="0" smtClean="0"/>
              <a:t>language of science </a:t>
            </a:r>
            <a:endParaRPr lang="bg-BG" sz="3600" dirty="0">
              <a:solidFill>
                <a:srgbClr val="002060"/>
              </a:solidFill>
            </a:endParaRPr>
          </a:p>
        </p:txBody>
      </p:sp>
      <p:sp>
        <p:nvSpPr>
          <p:cNvPr id="3" name="Content Placeholder 2"/>
          <p:cNvSpPr>
            <a:spLocks noGrp="1"/>
          </p:cNvSpPr>
          <p:nvPr>
            <p:ph idx="1"/>
          </p:nvPr>
        </p:nvSpPr>
        <p:spPr>
          <a:xfrm>
            <a:off x="395536" y="1196752"/>
            <a:ext cx="8229600" cy="4525963"/>
          </a:xfrm>
        </p:spPr>
        <p:txBody>
          <a:bodyPr>
            <a:noAutofit/>
          </a:bodyPr>
          <a:lstStyle/>
          <a:p>
            <a:pPr algn="just">
              <a:buNone/>
            </a:pPr>
            <a:r>
              <a:rPr lang="en-US" sz="1600" dirty="0" smtClean="0"/>
              <a:t>There are three main types of problems faced by students in learning scientific vocabulary:</a:t>
            </a:r>
            <a:endParaRPr lang="bg-BG" sz="1600" dirty="0" smtClean="0"/>
          </a:p>
          <a:p>
            <a:pPr algn="just">
              <a:buFont typeface="+mj-lt"/>
              <a:buAutoNum type="arabicPeriod"/>
            </a:pPr>
            <a:r>
              <a:rPr lang="en-US" sz="1600" dirty="0" smtClean="0">
                <a:solidFill>
                  <a:srgbClr val="C00000"/>
                </a:solidFill>
              </a:rPr>
              <a:t>Unfamiliar </a:t>
            </a:r>
            <a:r>
              <a:rPr lang="en-US" sz="1600" dirty="0" smtClean="0">
                <a:solidFill>
                  <a:srgbClr val="C00000"/>
                </a:solidFill>
              </a:rPr>
              <a:t>words</a:t>
            </a:r>
            <a:r>
              <a:rPr lang="en-US" sz="1600" dirty="0" smtClean="0"/>
              <a:t>: Scientists often use scientific words for familiar objects. For example, a scientist will say ‘aqua’ instead of ‘water’, ‘photo’ instead of ‘light’ or ‘micro’ when they mean ‘small’. Many of these words are then put together to make complicated, compound words, like photosynthesis or microscope</a:t>
            </a:r>
            <a:r>
              <a:rPr lang="en-US" sz="1600" dirty="0" smtClean="0"/>
              <a:t>.</a:t>
            </a:r>
          </a:p>
          <a:p>
            <a:pPr algn="just">
              <a:buFont typeface="+mj-lt"/>
              <a:buAutoNum type="arabicPeriod"/>
            </a:pPr>
            <a:endParaRPr lang="bg-BG" sz="1600" dirty="0" smtClean="0"/>
          </a:p>
          <a:p>
            <a:pPr algn="just">
              <a:buFont typeface="+mj-lt"/>
              <a:buAutoNum type="arabicPeriod"/>
            </a:pPr>
            <a:r>
              <a:rPr lang="en-US" sz="1600" dirty="0" smtClean="0">
                <a:solidFill>
                  <a:srgbClr val="C00000"/>
                </a:solidFill>
              </a:rPr>
              <a:t>Specialist </a:t>
            </a:r>
            <a:r>
              <a:rPr lang="en-US" sz="1600" dirty="0" smtClean="0">
                <a:solidFill>
                  <a:srgbClr val="C00000"/>
                </a:solidFill>
              </a:rPr>
              <a:t>meanings</a:t>
            </a:r>
            <a:r>
              <a:rPr lang="en-US" sz="1600" dirty="0" smtClean="0"/>
              <a:t>: Many words in science have everyday meanings as well as specific scientific meanings, words such as energy, conduct or potential. Students often get confused about which meaning to use and need to be taught the accepted scientific meaning for different contexts</a:t>
            </a:r>
            <a:r>
              <a:rPr lang="en-US" sz="1600" dirty="0" smtClean="0"/>
              <a:t>. </a:t>
            </a:r>
          </a:p>
          <a:p>
            <a:pPr algn="just">
              <a:buNone/>
            </a:pPr>
            <a:r>
              <a:rPr lang="en-US" sz="1600" dirty="0" smtClean="0"/>
              <a:t>	</a:t>
            </a:r>
            <a:r>
              <a:rPr lang="en-US" sz="1600" dirty="0" smtClean="0"/>
              <a:t>When </a:t>
            </a:r>
            <a:r>
              <a:rPr lang="en-US" sz="1600" dirty="0" smtClean="0"/>
              <a:t>used as science terms, every day words attain new meanings. They become science words. Some words like “define” and “explain” are used in place of “say”, while non-technical words like “calculate” and “predict” are used in place of “think”</a:t>
            </a:r>
            <a:endParaRPr lang="en-US" sz="1600" dirty="0" smtClean="0"/>
          </a:p>
          <a:p>
            <a:pPr algn="just">
              <a:buFont typeface="+mj-lt"/>
              <a:buAutoNum type="arabicPeriod"/>
            </a:pPr>
            <a:endParaRPr lang="bg-BG" sz="1600" dirty="0" smtClean="0"/>
          </a:p>
          <a:p>
            <a:pPr algn="just">
              <a:buNone/>
            </a:pPr>
            <a:r>
              <a:rPr lang="en-US" sz="1600" dirty="0" smtClean="0">
                <a:solidFill>
                  <a:srgbClr val="C00000"/>
                </a:solidFill>
              </a:rPr>
              <a:t>3. Difficult </a:t>
            </a:r>
            <a:r>
              <a:rPr lang="en-US" sz="1600" dirty="0" smtClean="0">
                <a:solidFill>
                  <a:srgbClr val="C00000"/>
                </a:solidFill>
              </a:rPr>
              <a:t>concepts</a:t>
            </a:r>
            <a:r>
              <a:rPr lang="en-US" sz="1600" dirty="0" smtClean="0"/>
              <a:t>: There are many non-technical words used in science like ‘illuminate’, ‘factor’ or ‘theory’. Teachers often assume that their students know the meaning of words like these. This is because they are easy to read. But often these words refer to complex difficult scientific concepts. Students may only have a partial or incorrect understanding of these abstract concepts.</a:t>
            </a:r>
            <a:endParaRPr lang="en-US" sz="1600" dirty="0" smtClean="0"/>
          </a:p>
        </p:txBody>
      </p:sp>
    </p:spTree>
    <p:extLst>
      <p:ext uri="{BB962C8B-B14F-4D97-AF65-F5344CB8AC3E}">
        <p14:creationId xmlns="" xmlns:p14="http://schemas.microsoft.com/office/powerpoint/2010/main" val="3631444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827584" y="1988840"/>
            <a:ext cx="7920880" cy="2713038"/>
          </a:xfrm>
        </p:spPr>
        <p:txBody>
          <a:bodyPr>
            <a:normAutofit fontScale="70000" lnSpcReduction="20000"/>
          </a:bodyPr>
          <a:lstStyle/>
          <a:p>
            <a:pPr>
              <a:defRPr/>
            </a:pPr>
            <a:r>
              <a:rPr lang="en-US" altLang="en-US" sz="6600" b="1" i="1" dirty="0" smtClean="0">
                <a:solidFill>
                  <a:srgbClr val="002060"/>
                </a:solidFill>
                <a:effectLst>
                  <a:outerShdw blurRad="38100" dist="38100" dir="2700000" algn="tl">
                    <a:srgbClr val="C0C0C0"/>
                  </a:outerShdw>
                </a:effectLst>
                <a:latin typeface="Arial" charset="0"/>
              </a:rPr>
              <a:t>GOSCIENCE.EU</a:t>
            </a:r>
          </a:p>
          <a:p>
            <a:pPr>
              <a:defRPr/>
            </a:pPr>
            <a:endParaRPr lang="en-US" altLang="en-US" sz="6600" b="1" i="1" dirty="0" smtClean="0">
              <a:solidFill>
                <a:srgbClr val="002060"/>
              </a:solidFill>
              <a:effectLst>
                <a:outerShdw blurRad="38100" dist="38100" dir="2700000" algn="tl">
                  <a:srgbClr val="C0C0C0"/>
                </a:outerShdw>
              </a:effectLst>
              <a:latin typeface="Arial" charset="0"/>
            </a:endParaRPr>
          </a:p>
          <a:p>
            <a:pPr>
              <a:defRPr/>
            </a:pPr>
            <a:r>
              <a:rPr lang="en-US" altLang="en-US" sz="6600" b="1" i="1" dirty="0" smtClean="0">
                <a:solidFill>
                  <a:srgbClr val="002060"/>
                </a:solidFill>
                <a:effectLst>
                  <a:outerShdw blurRad="38100" dist="38100" dir="2700000" algn="tl">
                    <a:srgbClr val="C0C0C0"/>
                  </a:outerShdw>
                </a:effectLst>
                <a:latin typeface="Arial" charset="0"/>
              </a:rPr>
              <a:t>https://www.facebook.com/goscienceproject/</a:t>
            </a:r>
          </a:p>
          <a:p>
            <a:pPr>
              <a:defRPr/>
            </a:pPr>
            <a:endParaRPr lang="bg-BG" altLang="en-US" sz="1200" i="1" dirty="0" smtClean="0">
              <a:solidFill>
                <a:srgbClr val="002060"/>
              </a:solidFill>
              <a:latin typeface="Arial" charset="0"/>
            </a:endParaRPr>
          </a:p>
          <a:p>
            <a:pPr algn="r" eaLnBrk="1" hangingPunct="1">
              <a:defRPr/>
            </a:pPr>
            <a:endParaRPr lang="bg-BG" altLang="en-US" sz="1200" i="1" dirty="0" smtClean="0">
              <a:solidFill>
                <a:schemeClr val="accent4">
                  <a:lumMod val="50000"/>
                </a:schemeClr>
              </a:solidFill>
              <a:latin typeface="Arial" charset="0"/>
            </a:endParaRPr>
          </a:p>
        </p:txBody>
      </p:sp>
      <p:sp>
        <p:nvSpPr>
          <p:cNvPr id="3076" name="Rectangle 9"/>
          <p:cNvSpPr>
            <a:spLocks noChangeArrowheads="1"/>
          </p:cNvSpPr>
          <p:nvPr/>
        </p:nvSpPr>
        <p:spPr bwMode="auto">
          <a:xfrm>
            <a:off x="0" y="0"/>
            <a:ext cx="9144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77" name="Rectangle 10"/>
          <p:cNvSpPr>
            <a:spLocks noChangeArrowheads="1"/>
          </p:cNvSpPr>
          <p:nvPr/>
        </p:nvSpPr>
        <p:spPr bwMode="auto">
          <a:xfrm>
            <a:off x="0" y="457200"/>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sp>
        <p:nvSpPr>
          <p:cNvPr id="3078" name="Rectangle 11"/>
          <p:cNvSpPr>
            <a:spLocks noChangeArrowheads="1"/>
          </p:cNvSpPr>
          <p:nvPr/>
        </p:nvSpPr>
        <p:spPr bwMode="auto">
          <a:xfrm>
            <a:off x="0" y="1104900"/>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pic>
        <p:nvPicPr>
          <p:cNvPr id="3080" name="Picture 6"/>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486525" y="0"/>
            <a:ext cx="2657475" cy="771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1"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0" y="26988"/>
            <a:ext cx="2176463" cy="744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Rectangle 1"/>
          <p:cNvSpPr/>
          <p:nvPr/>
        </p:nvSpPr>
        <p:spPr>
          <a:xfrm>
            <a:off x="7386" y="6488668"/>
            <a:ext cx="2863284" cy="369332"/>
          </a:xfrm>
          <a:prstGeom prst="rect">
            <a:avLst/>
          </a:prstGeom>
        </p:spPr>
        <p:txBody>
          <a:bodyPr wrap="none">
            <a:spAutoFit/>
          </a:bodyPr>
          <a:lstStyle/>
          <a:p>
            <a:r>
              <a:rPr lang="en-US" b="1" dirty="0">
                <a:solidFill>
                  <a:schemeClr val="accent4">
                    <a:lumMod val="50000"/>
                  </a:schemeClr>
                </a:solidFill>
                <a:effectLst>
                  <a:outerShdw blurRad="38100" dist="38100" dir="2700000" algn="tl">
                    <a:srgbClr val="C0C0C0"/>
                  </a:outerShdw>
                </a:effectLst>
              </a:rPr>
              <a:t>2017-1-BG01-KA201-036209</a:t>
            </a:r>
            <a:endParaRPr lang="bg-BG" b="1" dirty="0">
              <a:solidFill>
                <a:schemeClr val="accent4">
                  <a:lumMod val="50000"/>
                </a:schemeClr>
              </a:solidFill>
              <a:effectLst>
                <a:outerShdw blurRad="38100" dist="38100" dir="2700000" algn="tl">
                  <a:srgbClr val="C0C0C0"/>
                </a:outerShdw>
              </a:effectLst>
            </a:endParaRPr>
          </a:p>
        </p:txBody>
      </p:sp>
    </p:spTree>
    <p:extLst>
      <p:ext uri="{BB962C8B-B14F-4D97-AF65-F5344CB8AC3E}">
        <p14:creationId xmlns="" xmlns:p14="http://schemas.microsoft.com/office/powerpoint/2010/main" val="312781486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p:txBody>
          <a:bodyPr/>
          <a:lstStyle/>
          <a:p>
            <a:pPr algn="ctr" eaLnBrk="1" hangingPunct="1">
              <a:buFont typeface="Wingdings" pitchFamily="2" charset="2"/>
              <a:buNone/>
              <a:defRPr/>
            </a:pPr>
            <a:endParaRPr lang="bg-BG" altLang="en-US" sz="2000" dirty="0" smtClean="0">
              <a:solidFill>
                <a:schemeClr val="accent4">
                  <a:lumMod val="50000"/>
                </a:schemeClr>
              </a:solidFill>
              <a:latin typeface="Arial" charset="0"/>
            </a:endParaRPr>
          </a:p>
          <a:p>
            <a:pPr algn="ctr" eaLnBrk="1" hangingPunct="1">
              <a:buFont typeface="Wingdings" pitchFamily="2" charset="2"/>
              <a:buNone/>
              <a:defRPr/>
            </a:pPr>
            <a:endParaRPr lang="bg-BG" altLang="en-US" sz="2000" dirty="0" smtClean="0">
              <a:solidFill>
                <a:schemeClr val="accent4">
                  <a:lumMod val="50000"/>
                </a:schemeClr>
              </a:solidFill>
              <a:latin typeface="Arial" charset="0"/>
            </a:endParaRPr>
          </a:p>
          <a:p>
            <a:pPr algn="ctr" eaLnBrk="1" hangingPunct="1">
              <a:buFont typeface="Wingdings" pitchFamily="2" charset="2"/>
              <a:buNone/>
              <a:defRPr/>
            </a:pPr>
            <a:endParaRPr lang="bg-BG" altLang="en-US" sz="3200" b="1" dirty="0" smtClean="0">
              <a:solidFill>
                <a:schemeClr val="accent4">
                  <a:lumMod val="50000"/>
                </a:schemeClr>
              </a:solidFill>
              <a:latin typeface="Arial" charset="0"/>
            </a:endParaRPr>
          </a:p>
          <a:p>
            <a:pPr algn="ctr" eaLnBrk="1" hangingPunct="1">
              <a:buFont typeface="Wingdings" pitchFamily="2" charset="2"/>
              <a:buNone/>
              <a:defRPr/>
            </a:pPr>
            <a:r>
              <a:rPr lang="en-US" altLang="en-US" sz="3200" b="1" dirty="0" smtClean="0">
                <a:solidFill>
                  <a:srgbClr val="002060"/>
                </a:solidFill>
                <a:latin typeface="+mj-lt"/>
              </a:rPr>
              <a:t>Thank you for your attention</a:t>
            </a:r>
            <a:r>
              <a:rPr lang="bg-BG" altLang="en-US" sz="3200" b="1" dirty="0" smtClean="0">
                <a:solidFill>
                  <a:srgbClr val="002060"/>
                </a:solidFill>
                <a:latin typeface="+mj-lt"/>
              </a:rPr>
              <a:t>!</a:t>
            </a:r>
            <a:endParaRPr lang="en-US" altLang="en-US" sz="3200" b="1" dirty="0" smtClean="0">
              <a:solidFill>
                <a:srgbClr val="002060"/>
              </a:solidFill>
              <a:latin typeface="+mj-lt"/>
            </a:endParaRPr>
          </a:p>
          <a:p>
            <a:pPr algn="ctr" eaLnBrk="1" hangingPunct="1">
              <a:buFont typeface="Wingdings" pitchFamily="2" charset="2"/>
              <a:buNone/>
              <a:defRPr/>
            </a:pPr>
            <a:endParaRPr lang="en-US" altLang="en-US" sz="3200" b="1" dirty="0" smtClean="0">
              <a:solidFill>
                <a:srgbClr val="002060"/>
              </a:solidFill>
              <a:latin typeface="+mj-lt"/>
            </a:endParaRPr>
          </a:p>
          <a:p>
            <a:pPr algn="ctr" eaLnBrk="1" hangingPunct="1">
              <a:buFont typeface="Wingdings" pitchFamily="2" charset="2"/>
              <a:buNone/>
              <a:defRPr/>
            </a:pPr>
            <a:endParaRPr lang="en-US" altLang="en-US" sz="3200" b="1" dirty="0" smtClean="0">
              <a:solidFill>
                <a:srgbClr val="002060"/>
              </a:solidFill>
              <a:latin typeface="+mj-lt"/>
            </a:endParaRPr>
          </a:p>
          <a:p>
            <a:pPr algn="ctr" eaLnBrk="1" hangingPunct="1">
              <a:buFont typeface="Wingdings" pitchFamily="2" charset="2"/>
              <a:buNone/>
              <a:defRPr/>
            </a:pPr>
            <a:endParaRPr lang="en-US" altLang="en-US" sz="1000" b="1" dirty="0" smtClean="0">
              <a:solidFill>
                <a:srgbClr val="002060"/>
              </a:solidFill>
              <a:latin typeface="+mj-lt"/>
            </a:endParaRPr>
          </a:p>
          <a:p>
            <a:pPr marL="0" indent="0" algn="ctr">
              <a:buFont typeface="Wingdings" pitchFamily="2" charset="2"/>
              <a:buNone/>
              <a:defRPr/>
            </a:pPr>
            <a:r>
              <a:rPr lang="bg-BG" sz="1000" dirty="0" smtClean="0">
                <a:solidFill>
                  <a:srgbClr val="002060"/>
                </a:solidFill>
                <a:latin typeface="Arial" charset="0"/>
                <a:cs typeface="Arial" charset="0"/>
              </a:rPr>
              <a:t>„</a:t>
            </a:r>
            <a:r>
              <a:rPr lang="en-US" sz="1000" dirty="0" smtClean="0">
                <a:solidFill>
                  <a:srgbClr val="002060"/>
                </a:solidFill>
                <a:latin typeface="Arial" charset="0"/>
                <a:cs typeface="Arial" charset="0"/>
              </a:rPr>
              <a:t>This project has been funded with support from the European Commission.</a:t>
            </a:r>
          </a:p>
          <a:p>
            <a:pPr marL="0" indent="0" algn="ctr">
              <a:buFont typeface="Wingdings" pitchFamily="2" charset="2"/>
              <a:buNone/>
              <a:defRPr/>
            </a:pPr>
            <a:r>
              <a:rPr lang="en-US" sz="1000" dirty="0" smtClean="0">
                <a:solidFill>
                  <a:srgbClr val="002060"/>
                </a:solidFill>
                <a:latin typeface="Arial" charset="0"/>
                <a:cs typeface="Arial" charset="0"/>
              </a:rPr>
              <a:t>This publication [communication] reflects the views only of the author, and the</a:t>
            </a:r>
          </a:p>
          <a:p>
            <a:pPr marL="0" indent="0" algn="ctr">
              <a:buFont typeface="Wingdings" pitchFamily="2" charset="2"/>
              <a:buNone/>
              <a:defRPr/>
            </a:pPr>
            <a:r>
              <a:rPr lang="en-US" sz="1000" dirty="0" smtClean="0">
                <a:solidFill>
                  <a:srgbClr val="002060"/>
                </a:solidFill>
                <a:latin typeface="Arial" charset="0"/>
                <a:cs typeface="Arial" charset="0"/>
              </a:rPr>
              <a:t>Commission cannot be held responsible for any use which may be made of the</a:t>
            </a:r>
          </a:p>
          <a:p>
            <a:pPr marL="0" indent="0" algn="ctr">
              <a:buFont typeface="Wingdings" pitchFamily="2" charset="2"/>
              <a:buNone/>
              <a:defRPr/>
            </a:pPr>
            <a:r>
              <a:rPr lang="en-US" sz="1000" dirty="0" smtClean="0">
                <a:solidFill>
                  <a:srgbClr val="002060"/>
                </a:solidFill>
                <a:latin typeface="Arial" charset="0"/>
                <a:cs typeface="Arial" charset="0"/>
              </a:rPr>
              <a:t>information contained therein</a:t>
            </a:r>
            <a:r>
              <a:rPr lang="bg-BG" sz="1000" dirty="0" smtClean="0">
                <a:solidFill>
                  <a:srgbClr val="002060"/>
                </a:solidFill>
                <a:latin typeface="Arial" charset="0"/>
                <a:cs typeface="Arial" charset="0"/>
              </a:rPr>
              <a:t>.”</a:t>
            </a:r>
          </a:p>
          <a:p>
            <a:pPr algn="ctr" eaLnBrk="1" hangingPunct="1">
              <a:buFont typeface="Wingdings" pitchFamily="2" charset="2"/>
              <a:buNone/>
              <a:defRPr/>
            </a:pPr>
            <a:endParaRPr lang="bg-BG" altLang="en-US" sz="3200" b="1" dirty="0" smtClean="0">
              <a:solidFill>
                <a:schemeClr val="accent4">
                  <a:lumMod val="50000"/>
                </a:schemeClr>
              </a:solidFill>
              <a:latin typeface="+mj-lt"/>
            </a:endParaRPr>
          </a:p>
          <a:p>
            <a:pPr algn="ctr" eaLnBrk="1" hangingPunct="1">
              <a:buFont typeface="Wingdings" pitchFamily="2" charset="2"/>
              <a:buNone/>
              <a:defRPr/>
            </a:pPr>
            <a:endParaRPr lang="bg-BG" altLang="en-US" sz="2000" dirty="0" smtClean="0">
              <a:solidFill>
                <a:schemeClr val="accent4">
                  <a:lumMod val="50000"/>
                </a:schemeClr>
              </a:solidFill>
              <a:latin typeface="Arial" charset="0"/>
            </a:endParaRPr>
          </a:p>
          <a:p>
            <a:pPr algn="ctr" eaLnBrk="1" hangingPunct="1">
              <a:buFont typeface="Wingdings" pitchFamily="2" charset="2"/>
              <a:buNone/>
              <a:defRPr/>
            </a:pPr>
            <a:endParaRPr lang="bg-BG" altLang="en-US" sz="2000" dirty="0" smtClean="0">
              <a:solidFill>
                <a:schemeClr val="accent4">
                  <a:lumMod val="50000"/>
                </a:schemeClr>
              </a:solidFill>
              <a:latin typeface="Arial" charset="0"/>
            </a:endParaRPr>
          </a:p>
        </p:txBody>
      </p:sp>
    </p:spTree>
    <p:extLst>
      <p:ext uri="{BB962C8B-B14F-4D97-AF65-F5344CB8AC3E}">
        <p14:creationId xmlns="" xmlns:p14="http://schemas.microsoft.com/office/powerpoint/2010/main" val="712749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689</TotalTime>
  <Words>949</Words>
  <Application>Microsoft Office PowerPoint</Application>
  <PresentationFormat>On-screen Show (4:3)</PresentationFormat>
  <Paragraphs>84</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GOSCIENCE TRAINING: ENHANCING COMPREHENSION IN SCIENCE EDUCATION    </vt:lpstr>
      <vt:lpstr>Why vocabulary</vt:lpstr>
      <vt:lpstr>What does the language of science look like</vt:lpstr>
      <vt:lpstr>What does the language of science look like</vt:lpstr>
      <vt:lpstr>Specialized and technical language of science </vt:lpstr>
      <vt:lpstr>Specialized and technical language of science </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Honor</cp:lastModifiedBy>
  <cp:revision>66</cp:revision>
  <dcterms:created xsi:type="dcterms:W3CDTF">2017-12-12T08:54:23Z</dcterms:created>
  <dcterms:modified xsi:type="dcterms:W3CDTF">2018-10-21T11:18:35Z</dcterms:modified>
</cp:coreProperties>
</file>